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9" r:id="rId4"/>
    <p:sldId id="261" r:id="rId5"/>
  </p:sldIdLst>
  <p:sldSz cx="12192000" cy="6858000"/>
  <p:notesSz cx="6797675" cy="987425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549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8616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1206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989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98197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4740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962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506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0583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1244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090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5443A-EB77-4C2E-9811-3DDBB5C48AB0}" type="datetimeFigureOut">
              <a:rPr lang="sk-SK" smtClean="0"/>
              <a:t>24.1.2019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226AE-BEF3-4D40-8096-48E414AA8441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034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38864" y="1105331"/>
            <a:ext cx="9144000" cy="2684206"/>
          </a:xfrm>
        </p:spPr>
        <p:txBody>
          <a:bodyPr>
            <a:normAutofit/>
          </a:bodyPr>
          <a:lstStyle/>
          <a:p>
            <a:r>
              <a:rPr lang="sk-SK" dirty="0" smtClean="0"/>
              <a:t>Postup registrácie chovov s jednou ošípanou na domácu spotrebu</a:t>
            </a:r>
            <a:endParaRPr lang="sk-SK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35" y="4263820"/>
            <a:ext cx="2876550" cy="2381250"/>
          </a:xfrm>
          <a:prstGeom prst="rect">
            <a:avLst/>
          </a:prstGeom>
        </p:spPr>
      </p:pic>
      <p:pic>
        <p:nvPicPr>
          <p:cNvPr id="6" name="Obrázo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6527" y="4505878"/>
            <a:ext cx="1794225" cy="1897133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7" name="Obrázo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39" y="3277799"/>
            <a:ext cx="1946925" cy="1897133"/>
          </a:xfrm>
          <a:prstGeom prst="rect">
            <a:avLst/>
          </a:prstGeom>
          <a:effectLst>
            <a:softEdge rad="139700"/>
          </a:effectLst>
        </p:spPr>
      </p:pic>
      <p:pic>
        <p:nvPicPr>
          <p:cNvPr id="8" name="Obrázo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6837" y="3685217"/>
            <a:ext cx="5420850" cy="2993467"/>
          </a:xfrm>
          <a:prstGeom prst="rect">
            <a:avLst/>
          </a:prstGeom>
          <a:effectLst>
            <a:softEdge rad="355600"/>
          </a:effectLst>
        </p:spPr>
      </p:pic>
    </p:spTree>
    <p:extLst>
      <p:ext uri="{BB962C8B-B14F-4D97-AF65-F5344CB8AC3E}">
        <p14:creationId xmlns:p14="http://schemas.microsoft.com/office/powerpoint/2010/main" val="189103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ál 26"/>
          <p:cNvSpPr/>
          <p:nvPr/>
        </p:nvSpPr>
        <p:spPr>
          <a:xfrm>
            <a:off x="386641" y="3808174"/>
            <a:ext cx="5338916" cy="3023427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ál 4"/>
          <p:cNvSpPr/>
          <p:nvPr/>
        </p:nvSpPr>
        <p:spPr>
          <a:xfrm>
            <a:off x="869676" y="892024"/>
            <a:ext cx="2244437" cy="10390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Neregistrovaný chovateľ </a:t>
            </a:r>
            <a:r>
              <a:rPr lang="sk-SK" dirty="0" smtClean="0">
                <a:solidFill>
                  <a:schemeClr val="tx1"/>
                </a:solidFill>
              </a:rPr>
              <a:t>chová </a:t>
            </a:r>
            <a:r>
              <a:rPr lang="sk-SK" dirty="0" smtClean="0"/>
              <a:t>1 ošípanú</a:t>
            </a:r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7947913" y="568373"/>
            <a:ext cx="1895301" cy="131026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Registrácia chovu </a:t>
            </a:r>
            <a:r>
              <a:rPr lang="sk-SK" sz="1200" dirty="0">
                <a:solidFill>
                  <a:schemeClr val="bg1"/>
                </a:solidFill>
              </a:rPr>
              <a:t>–</a:t>
            </a:r>
            <a:r>
              <a:rPr lang="sk-SK" dirty="0" smtClean="0">
                <a:solidFill>
                  <a:schemeClr val="tx1"/>
                </a:solidFill>
              </a:rPr>
              <a:t> </a:t>
            </a:r>
            <a:r>
              <a:rPr lang="sk-SK" sz="1200" dirty="0" smtClean="0">
                <a:solidFill>
                  <a:schemeClr val="bg1"/>
                </a:solidFill>
              </a:rPr>
              <a:t>chovateľ vyplní tlačivo na registráciu chovu s 1 ošípanou, tlačivo zašle do CEHZ</a:t>
            </a:r>
            <a:endParaRPr lang="sk-SK" sz="1200" dirty="0">
              <a:solidFill>
                <a:schemeClr val="bg1"/>
              </a:solidFill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544529" y="5177343"/>
            <a:ext cx="1895301" cy="7583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/>
                </a:solidFill>
              </a:rPr>
              <a:t>Predaj</a:t>
            </a:r>
            <a:r>
              <a:rPr lang="sk-SK" sz="1200" dirty="0" smtClean="0"/>
              <a:t> ošípanej na domácu spotrebu (zapisuje sa registračné číslo „D“)</a:t>
            </a:r>
            <a:endParaRPr lang="sk-SK" sz="1200" dirty="0"/>
          </a:p>
        </p:txBody>
      </p:sp>
      <p:sp>
        <p:nvSpPr>
          <p:cNvPr id="8" name="Zaoblený obdĺžnik 7"/>
          <p:cNvSpPr/>
          <p:nvPr/>
        </p:nvSpPr>
        <p:spPr>
          <a:xfrm>
            <a:off x="8441936" y="4368582"/>
            <a:ext cx="1494540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CEHZ</a:t>
            </a:r>
            <a:endParaRPr lang="sk-SK" dirty="0">
              <a:solidFill>
                <a:schemeClr val="tx1"/>
              </a:solidFill>
            </a:endParaRPr>
          </a:p>
        </p:txBody>
      </p:sp>
      <p:pic>
        <p:nvPicPr>
          <p:cNvPr id="9" name="Obrázok 8"/>
          <p:cNvPicPr>
            <a:picLocks noChangeAspect="1"/>
          </p:cNvPicPr>
          <p:nvPr/>
        </p:nvPicPr>
        <p:blipFill rotWithShape="1">
          <a:blip r:embed="rId2"/>
          <a:srcRect l="32222" t="14609" r="44537" b="40206"/>
          <a:stretch/>
        </p:blipFill>
        <p:spPr>
          <a:xfrm>
            <a:off x="9988042" y="734405"/>
            <a:ext cx="2010384" cy="2198607"/>
          </a:xfrm>
          <a:prstGeom prst="rect">
            <a:avLst/>
          </a:prstGeom>
        </p:spPr>
      </p:pic>
      <p:pic>
        <p:nvPicPr>
          <p:cNvPr id="10" name="Zástupný objekt pre obsah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21276" t="15664" r="35510" b="10221"/>
          <a:stretch/>
        </p:blipFill>
        <p:spPr>
          <a:xfrm>
            <a:off x="2487986" y="5536319"/>
            <a:ext cx="1252254" cy="1183658"/>
          </a:xfrm>
          <a:prstGeom prst="rect">
            <a:avLst/>
          </a:prstGeom>
        </p:spPr>
      </p:pic>
      <p:cxnSp>
        <p:nvCxnSpPr>
          <p:cNvPr id="12" name="Rovná spojovacia šípka 11"/>
          <p:cNvCxnSpPr/>
          <p:nvPr/>
        </p:nvCxnSpPr>
        <p:spPr>
          <a:xfrm>
            <a:off x="3382297" y="1411569"/>
            <a:ext cx="456561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BlokTextu 13"/>
          <p:cNvSpPr txBox="1"/>
          <p:nvPr/>
        </p:nvSpPr>
        <p:spPr>
          <a:xfrm rot="1466116">
            <a:off x="3948897" y="2829400"/>
            <a:ext cx="25935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CEHZ pridelí registračné číslo chovu „D“</a:t>
            </a:r>
            <a:endParaRPr lang="sk-SK" sz="1100" dirty="0"/>
          </a:p>
        </p:txBody>
      </p:sp>
      <p:cxnSp>
        <p:nvCxnSpPr>
          <p:cNvPr id="16" name="Rovná spojovacia šípka 15"/>
          <p:cNvCxnSpPr/>
          <p:nvPr/>
        </p:nvCxnSpPr>
        <p:spPr>
          <a:xfrm>
            <a:off x="8993245" y="2017919"/>
            <a:ext cx="23212" cy="22113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BlokTextu 16"/>
          <p:cNvSpPr txBox="1"/>
          <p:nvPr/>
        </p:nvSpPr>
        <p:spPr>
          <a:xfrm rot="5400000">
            <a:off x="8184777" y="2968778"/>
            <a:ext cx="1956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Vyplnené tlačivo zašle do CEHZ</a:t>
            </a:r>
            <a:endParaRPr lang="sk-SK" sz="1100" dirty="0"/>
          </a:p>
        </p:txBody>
      </p:sp>
      <p:cxnSp>
        <p:nvCxnSpPr>
          <p:cNvPr id="19" name="Rovná spojovacia šípka 18"/>
          <p:cNvCxnSpPr/>
          <p:nvPr/>
        </p:nvCxnSpPr>
        <p:spPr>
          <a:xfrm flipH="1" flipV="1">
            <a:off x="2787679" y="1931116"/>
            <a:ext cx="5560415" cy="26232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BlokTextu 19"/>
          <p:cNvSpPr txBox="1"/>
          <p:nvPr/>
        </p:nvSpPr>
        <p:spPr>
          <a:xfrm>
            <a:off x="3340510" y="1122783"/>
            <a:ext cx="472784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Musí vyplniť tlačivo „Registrácia chovu s jednou ošípanou na domácu spotrebu“</a:t>
            </a:r>
            <a:endParaRPr lang="sk-SK" sz="1100" dirty="0"/>
          </a:p>
        </p:txBody>
      </p:sp>
      <p:sp>
        <p:nvSpPr>
          <p:cNvPr id="21" name="BlokTextu 20"/>
          <p:cNvSpPr txBox="1"/>
          <p:nvPr/>
        </p:nvSpPr>
        <p:spPr>
          <a:xfrm>
            <a:off x="149628" y="149629"/>
            <a:ext cx="10754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1. Registrácia chovov s 1 ošípanou na domácu spotrebu – </a:t>
            </a:r>
            <a:r>
              <a:rPr lang="sk-SK" sz="2000" b="1" dirty="0" smtClean="0"/>
              <a:t>chovateľ už chová jednu ošípanú</a:t>
            </a:r>
            <a:endParaRPr lang="sk-SK" sz="2000" b="1" dirty="0"/>
          </a:p>
        </p:txBody>
      </p:sp>
      <p:sp>
        <p:nvSpPr>
          <p:cNvPr id="23" name="Ovál 22"/>
          <p:cNvSpPr/>
          <p:nvPr/>
        </p:nvSpPr>
        <p:spPr>
          <a:xfrm>
            <a:off x="71587" y="2492398"/>
            <a:ext cx="2021661" cy="138479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24" name="Obdĺžnik 23"/>
          <p:cNvSpPr/>
          <p:nvPr/>
        </p:nvSpPr>
        <p:spPr>
          <a:xfrm>
            <a:off x="1932529" y="4156009"/>
            <a:ext cx="1895301" cy="8994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5" name="Plus 24"/>
          <p:cNvSpPr/>
          <p:nvPr/>
        </p:nvSpPr>
        <p:spPr>
          <a:xfrm>
            <a:off x="3220064" y="5089153"/>
            <a:ext cx="324465" cy="32307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BlokTextu 32"/>
          <p:cNvSpPr txBox="1"/>
          <p:nvPr/>
        </p:nvSpPr>
        <p:spPr>
          <a:xfrm>
            <a:off x="149628" y="608594"/>
            <a:ext cx="256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A) Registrácia</a:t>
            </a:r>
            <a:endParaRPr lang="sk-SK" b="1" dirty="0"/>
          </a:p>
        </p:txBody>
      </p:sp>
      <p:sp>
        <p:nvSpPr>
          <p:cNvPr id="34" name="BlokTextu 33"/>
          <p:cNvSpPr txBox="1"/>
          <p:nvPr/>
        </p:nvSpPr>
        <p:spPr>
          <a:xfrm>
            <a:off x="149628" y="2178967"/>
            <a:ext cx="2560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B) Ďalší nákup ošípanej</a:t>
            </a:r>
            <a:endParaRPr lang="sk-SK" b="1" dirty="0"/>
          </a:p>
        </p:txBody>
      </p:sp>
      <p:cxnSp>
        <p:nvCxnSpPr>
          <p:cNvPr id="36" name="Rovná spojovacia šípka 35"/>
          <p:cNvCxnSpPr>
            <a:endCxn id="8" idx="1"/>
          </p:cNvCxnSpPr>
          <p:nvPr/>
        </p:nvCxnSpPr>
        <p:spPr>
          <a:xfrm>
            <a:off x="2093248" y="3260014"/>
            <a:ext cx="6348688" cy="16156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BlokTextu 36"/>
          <p:cNvSpPr txBox="1"/>
          <p:nvPr/>
        </p:nvSpPr>
        <p:spPr>
          <a:xfrm rot="915331">
            <a:off x="2826900" y="3980525"/>
            <a:ext cx="63223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Predávajúci zasiela do CEHZ 2 tlačivá  („Hlásenie zmien“ a „Predaj“)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224028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Zaoblený obdĺžnik 37"/>
          <p:cNvSpPr/>
          <p:nvPr/>
        </p:nvSpPr>
        <p:spPr>
          <a:xfrm>
            <a:off x="4077178" y="847407"/>
            <a:ext cx="4611532" cy="307078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vál 4"/>
          <p:cNvSpPr/>
          <p:nvPr/>
        </p:nvSpPr>
        <p:spPr>
          <a:xfrm>
            <a:off x="9889619" y="607642"/>
            <a:ext cx="2244437" cy="103909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/>
              <a:t>Neregistrovaný chovateľ </a:t>
            </a:r>
            <a:r>
              <a:rPr lang="sk-SK" sz="1200" dirty="0" smtClean="0">
                <a:solidFill>
                  <a:schemeClr val="tx1"/>
                </a:solidFill>
              </a:rPr>
              <a:t>chce kúpiť </a:t>
            </a:r>
            <a:r>
              <a:rPr lang="sk-SK" sz="1200" dirty="0" smtClean="0"/>
              <a:t>ošípanú na domácu zabíjačku alebo dochovanie</a:t>
            </a:r>
            <a:endParaRPr lang="sk-SK" sz="1200" dirty="0"/>
          </a:p>
        </p:txBody>
      </p:sp>
      <p:sp>
        <p:nvSpPr>
          <p:cNvPr id="8" name="Obdĺžnik 7"/>
          <p:cNvSpPr/>
          <p:nvPr/>
        </p:nvSpPr>
        <p:spPr>
          <a:xfrm>
            <a:off x="5621428" y="3092331"/>
            <a:ext cx="1895301" cy="75836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Predaj</a:t>
            </a:r>
            <a:r>
              <a:rPr lang="sk-SK" dirty="0" smtClean="0"/>
              <a:t> ošípanej na domácu spotrebu</a:t>
            </a:r>
            <a:endParaRPr lang="sk-SK" dirty="0"/>
          </a:p>
        </p:txBody>
      </p:sp>
      <p:sp>
        <p:nvSpPr>
          <p:cNvPr id="9" name="Zaoblený obdĺžnik 8"/>
          <p:cNvSpPr/>
          <p:nvPr/>
        </p:nvSpPr>
        <p:spPr>
          <a:xfrm>
            <a:off x="6399647" y="5574760"/>
            <a:ext cx="1221324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CEHZ</a:t>
            </a:r>
            <a:endParaRPr lang="sk-SK" dirty="0">
              <a:solidFill>
                <a:schemeClr val="tx1"/>
              </a:solidFill>
            </a:endParaRPr>
          </a:p>
        </p:txBody>
      </p:sp>
      <p:sp>
        <p:nvSpPr>
          <p:cNvPr id="10" name="Ovál 9"/>
          <p:cNvSpPr/>
          <p:nvPr/>
        </p:nvSpPr>
        <p:spPr>
          <a:xfrm>
            <a:off x="284735" y="1347522"/>
            <a:ext cx="2122223" cy="179997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18" name="Obdĺžnik 17"/>
          <p:cNvSpPr/>
          <p:nvPr/>
        </p:nvSpPr>
        <p:spPr>
          <a:xfrm>
            <a:off x="4242690" y="1347521"/>
            <a:ext cx="1895301" cy="1575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2" name="BlokTextu 21"/>
          <p:cNvSpPr txBox="1"/>
          <p:nvPr/>
        </p:nvSpPr>
        <p:spPr>
          <a:xfrm rot="18081918">
            <a:off x="9327366" y="4328812"/>
            <a:ext cx="2744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CEHZ pridelí registračné číslo chovu „D“</a:t>
            </a:r>
            <a:endParaRPr lang="sk-SK" sz="1200" dirty="0"/>
          </a:p>
        </p:txBody>
      </p:sp>
      <p:sp>
        <p:nvSpPr>
          <p:cNvPr id="23" name="Oblúk 22"/>
          <p:cNvSpPr/>
          <p:nvPr/>
        </p:nvSpPr>
        <p:spPr>
          <a:xfrm rot="10326266" flipH="1">
            <a:off x="4025797" y="-1472615"/>
            <a:ext cx="7190350" cy="7468481"/>
          </a:xfrm>
          <a:prstGeom prst="arc">
            <a:avLst>
              <a:gd name="adj1" fmla="val 15917340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3" name="Obdĺžnik 32"/>
          <p:cNvSpPr/>
          <p:nvPr/>
        </p:nvSpPr>
        <p:spPr>
          <a:xfrm>
            <a:off x="7963997" y="1421814"/>
            <a:ext cx="1895301" cy="131026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>
                <a:solidFill>
                  <a:schemeClr val="tx1"/>
                </a:solidFill>
              </a:rPr>
              <a:t>Registrácia chovu </a:t>
            </a:r>
            <a:r>
              <a:rPr lang="sk-SK" sz="1200" dirty="0">
                <a:solidFill>
                  <a:schemeClr val="bg1"/>
                </a:solidFill>
              </a:rPr>
              <a:t>–</a:t>
            </a:r>
            <a:r>
              <a:rPr lang="sk-SK" dirty="0" smtClean="0">
                <a:solidFill>
                  <a:schemeClr val="tx1"/>
                </a:solidFill>
              </a:rPr>
              <a:t> </a:t>
            </a:r>
            <a:r>
              <a:rPr lang="sk-SK" sz="1000" dirty="0" smtClean="0">
                <a:solidFill>
                  <a:schemeClr val="bg1"/>
                </a:solidFill>
              </a:rPr>
              <a:t>chovateľ vyplní tlačivo na registráciu chovu s 1 ošípanou, tlačivo zašle do CEHZ sám alebo po dohode ho pošle predávajúci spolu s „Hlásením zmien“ a „Predajom“</a:t>
            </a:r>
            <a:endParaRPr lang="sk-SK" sz="1000" dirty="0">
              <a:solidFill>
                <a:schemeClr val="bg1"/>
              </a:solidFill>
            </a:endParaRPr>
          </a:p>
        </p:txBody>
      </p:sp>
      <p:sp>
        <p:nvSpPr>
          <p:cNvPr id="55" name="BlokTextu 54"/>
          <p:cNvSpPr txBox="1"/>
          <p:nvPr/>
        </p:nvSpPr>
        <p:spPr>
          <a:xfrm>
            <a:off x="149629" y="149629"/>
            <a:ext cx="113934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FF0000"/>
                </a:solidFill>
              </a:rPr>
              <a:t>2. Registrácia chovov s 1 ošípanou na domácu spotrebu – </a:t>
            </a:r>
            <a:r>
              <a:rPr lang="sk-SK" sz="2000" b="1" dirty="0" smtClean="0"/>
              <a:t>neregistrovaný chovateľ chce kúpiť ošípanú na domácu spotrebu alebo dochovanie</a:t>
            </a:r>
            <a:endParaRPr lang="sk-SK" sz="2000" b="1" dirty="0"/>
          </a:p>
        </p:txBody>
      </p:sp>
      <p:sp>
        <p:nvSpPr>
          <p:cNvPr id="57" name="Plus 56"/>
          <p:cNvSpPr/>
          <p:nvPr/>
        </p:nvSpPr>
        <p:spPr>
          <a:xfrm>
            <a:off x="7331795" y="1743388"/>
            <a:ext cx="593247" cy="518238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8" name="Plus 57"/>
          <p:cNvSpPr/>
          <p:nvPr/>
        </p:nvSpPr>
        <p:spPr>
          <a:xfrm>
            <a:off x="4903322" y="2936986"/>
            <a:ext cx="593247" cy="518238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20" name="Rovná spojovacia šípka 19"/>
          <p:cNvCxnSpPr/>
          <p:nvPr/>
        </p:nvCxnSpPr>
        <p:spPr>
          <a:xfrm>
            <a:off x="1741549" y="3147499"/>
            <a:ext cx="4552921" cy="27813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BlokTextu 35"/>
          <p:cNvSpPr txBox="1"/>
          <p:nvPr/>
        </p:nvSpPr>
        <p:spPr>
          <a:xfrm rot="1914850">
            <a:off x="1839674" y="4187936"/>
            <a:ext cx="40071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Predávajúci zasiela do CEHZ 2 tlačivá  („Hlásenie zmien“ a „Predaj“)</a:t>
            </a:r>
            <a:endParaRPr lang="sk-SK" sz="1100" dirty="0"/>
          </a:p>
        </p:txBody>
      </p:sp>
      <p:cxnSp>
        <p:nvCxnSpPr>
          <p:cNvPr id="26" name="Rovná spojovacia šípka 25"/>
          <p:cNvCxnSpPr/>
          <p:nvPr/>
        </p:nvCxnSpPr>
        <p:spPr>
          <a:xfrm flipH="1">
            <a:off x="7728155" y="1880081"/>
            <a:ext cx="2834602" cy="3763635"/>
          </a:xfrm>
          <a:prstGeom prst="straightConnector1">
            <a:avLst/>
          </a:prstGeom>
          <a:ln w="381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lokTextu 39"/>
          <p:cNvSpPr txBox="1"/>
          <p:nvPr/>
        </p:nvSpPr>
        <p:spPr>
          <a:xfrm rot="18394896">
            <a:off x="7521589" y="3361916"/>
            <a:ext cx="421690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Kupujúci chovateľ posiela „Registračné tlačivo do CEHZ. Po dohode s predávajúcim môže toto tlačivo poslať aj predávajúci spolu s „Hlásením zmien“ a „Predajom“.</a:t>
            </a:r>
            <a:endParaRPr lang="sk-SK" sz="1100" dirty="0"/>
          </a:p>
        </p:txBody>
      </p:sp>
      <p:cxnSp>
        <p:nvCxnSpPr>
          <p:cNvPr id="30" name="Rovná spojnica 29"/>
          <p:cNvCxnSpPr>
            <a:stCxn id="23" idx="2"/>
          </p:cNvCxnSpPr>
          <p:nvPr/>
        </p:nvCxnSpPr>
        <p:spPr>
          <a:xfrm flipH="1">
            <a:off x="11127579" y="1767763"/>
            <a:ext cx="54486" cy="2347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ovná spojnica 42"/>
          <p:cNvCxnSpPr/>
          <p:nvPr/>
        </p:nvCxnSpPr>
        <p:spPr>
          <a:xfrm>
            <a:off x="11198172" y="1776946"/>
            <a:ext cx="82625" cy="22556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49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ál 26"/>
          <p:cNvSpPr/>
          <p:nvPr/>
        </p:nvSpPr>
        <p:spPr>
          <a:xfrm>
            <a:off x="1017685" y="2593645"/>
            <a:ext cx="7766009" cy="3935296"/>
          </a:xfrm>
          <a:prstGeom prst="ellips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3398509" y="3000150"/>
            <a:ext cx="1895301" cy="15126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 smtClean="0">
                <a:solidFill>
                  <a:schemeClr val="tx1"/>
                </a:solidFill>
              </a:rPr>
              <a:t>Predaj</a:t>
            </a:r>
            <a:r>
              <a:rPr lang="sk-SK" sz="1200" dirty="0" smtClean="0"/>
              <a:t> ošípanej na domácu spotrebu (zapisuje sa registračné číslo „D“)</a:t>
            </a:r>
            <a:endParaRPr lang="sk-SK" sz="1200" dirty="0"/>
          </a:p>
        </p:txBody>
      </p:sp>
      <p:sp>
        <p:nvSpPr>
          <p:cNvPr id="8" name="Zaoblený obdĺžnik 7"/>
          <p:cNvSpPr/>
          <p:nvPr/>
        </p:nvSpPr>
        <p:spPr>
          <a:xfrm>
            <a:off x="10064886" y="2258819"/>
            <a:ext cx="1864192" cy="1014153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smtClean="0">
                <a:solidFill>
                  <a:schemeClr val="tx1"/>
                </a:solidFill>
              </a:rPr>
              <a:t>CEHZ</a:t>
            </a:r>
            <a:endParaRPr lang="sk-SK" sz="2000" b="1" dirty="0">
              <a:solidFill>
                <a:schemeClr val="tx1"/>
              </a:solidFill>
            </a:endParaRPr>
          </a:p>
        </p:txBody>
      </p:sp>
      <p:pic>
        <p:nvPicPr>
          <p:cNvPr id="10" name="Zástupný objekt pre obsah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1276" t="15664" r="35510" b="10221"/>
          <a:stretch/>
        </p:blipFill>
        <p:spPr>
          <a:xfrm>
            <a:off x="694413" y="3608461"/>
            <a:ext cx="2778528" cy="2626326"/>
          </a:xfrm>
          <a:prstGeom prst="rect">
            <a:avLst/>
          </a:prstGeom>
        </p:spPr>
      </p:pic>
      <p:sp>
        <p:nvSpPr>
          <p:cNvPr id="23" name="Ovál 22"/>
          <p:cNvSpPr/>
          <p:nvPr/>
        </p:nvSpPr>
        <p:spPr>
          <a:xfrm>
            <a:off x="5350714" y="1303079"/>
            <a:ext cx="2406938" cy="121365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Registrovaný chovateľ v CEHZ (predávajúci)</a:t>
            </a:r>
            <a:endParaRPr lang="sk-SK" dirty="0"/>
          </a:p>
        </p:txBody>
      </p:sp>
      <p:sp>
        <p:nvSpPr>
          <p:cNvPr id="24" name="Obdĺžnik 23"/>
          <p:cNvSpPr/>
          <p:nvPr/>
        </p:nvSpPr>
        <p:spPr>
          <a:xfrm>
            <a:off x="6005081" y="3878686"/>
            <a:ext cx="1895301" cy="1737524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600" dirty="0" smtClean="0">
                <a:solidFill>
                  <a:schemeClr val="tx1"/>
                </a:solidFill>
              </a:rPr>
              <a:t>Hlásenie zmien v chove ošípaných </a:t>
            </a:r>
            <a:r>
              <a:rPr lang="sk-SK" sz="1200" dirty="0" smtClean="0"/>
              <a:t>– zasiela chovateľ do 10. dňa nasledujúceho mesiaca</a:t>
            </a:r>
            <a:endParaRPr lang="sk-SK" sz="1200" dirty="0"/>
          </a:p>
        </p:txBody>
      </p:sp>
      <p:sp>
        <p:nvSpPr>
          <p:cNvPr id="25" name="Plus 24"/>
          <p:cNvSpPr/>
          <p:nvPr/>
        </p:nvSpPr>
        <p:spPr>
          <a:xfrm>
            <a:off x="5529057" y="4189691"/>
            <a:ext cx="324465" cy="323079"/>
          </a:xfrm>
          <a:prstGeom prst="mathPl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34" name="BlokTextu 33"/>
          <p:cNvSpPr txBox="1"/>
          <p:nvPr/>
        </p:nvSpPr>
        <p:spPr>
          <a:xfrm>
            <a:off x="218453" y="371980"/>
            <a:ext cx="903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solidFill>
                  <a:srgbClr val="FF0000"/>
                </a:solidFill>
              </a:rPr>
              <a:t>3. Každý ďalší nákup ošípanej na domácu spotrebu</a:t>
            </a:r>
            <a:endParaRPr lang="sk-SK" b="1" dirty="0">
              <a:solidFill>
                <a:srgbClr val="FF0000"/>
              </a:solidFill>
            </a:endParaRPr>
          </a:p>
        </p:txBody>
      </p:sp>
      <p:cxnSp>
        <p:nvCxnSpPr>
          <p:cNvPr id="36" name="Rovná spojovacia šípka 35"/>
          <p:cNvCxnSpPr/>
          <p:nvPr/>
        </p:nvCxnSpPr>
        <p:spPr>
          <a:xfrm>
            <a:off x="7056031" y="2765895"/>
            <a:ext cx="2874331" cy="2312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BlokTextu 36"/>
          <p:cNvSpPr txBox="1"/>
          <p:nvPr/>
        </p:nvSpPr>
        <p:spPr>
          <a:xfrm rot="225786">
            <a:off x="6830355" y="2581254"/>
            <a:ext cx="33256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Zasiela do CEHZ 2 tlačivá  („Hlásenie zmien“ a „Predaj“)</a:t>
            </a:r>
            <a:endParaRPr lang="sk-SK" sz="1100" dirty="0"/>
          </a:p>
        </p:txBody>
      </p:sp>
      <p:sp>
        <p:nvSpPr>
          <p:cNvPr id="26" name="Ovál 25"/>
          <p:cNvSpPr/>
          <p:nvPr/>
        </p:nvSpPr>
        <p:spPr>
          <a:xfrm>
            <a:off x="491612" y="738918"/>
            <a:ext cx="3628103" cy="118995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Chovateľ, ktorý chce chovať ošípanú (z CEHZ má pridelené registračné číslo „D“)</a:t>
            </a:r>
            <a:endParaRPr lang="sk-SK" dirty="0"/>
          </a:p>
        </p:txBody>
      </p:sp>
      <p:cxnSp>
        <p:nvCxnSpPr>
          <p:cNvPr id="11" name="Rovná spojovacia šípka 10"/>
          <p:cNvCxnSpPr/>
          <p:nvPr/>
        </p:nvCxnSpPr>
        <p:spPr>
          <a:xfrm>
            <a:off x="1818968" y="2005781"/>
            <a:ext cx="847642" cy="855222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BlokTextu 12"/>
          <p:cNvSpPr txBox="1"/>
          <p:nvPr/>
        </p:nvSpPr>
        <p:spPr>
          <a:xfrm rot="2676779">
            <a:off x="1015841" y="2383466"/>
            <a:ext cx="18294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100" dirty="0" smtClean="0"/>
              <a:t>Vyplní tlačivo na „Predaj ošípanej na domácu spotrebu“ </a:t>
            </a:r>
            <a:endParaRPr lang="sk-SK" sz="1100" dirty="0"/>
          </a:p>
        </p:txBody>
      </p:sp>
    </p:spTree>
    <p:extLst>
      <p:ext uri="{BB962C8B-B14F-4D97-AF65-F5344CB8AC3E}">
        <p14:creationId xmlns:p14="http://schemas.microsoft.com/office/powerpoint/2010/main" val="286317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356</Words>
  <Application>Microsoft Office PowerPoint</Application>
  <PresentationFormat>Širokouhlá</PresentationFormat>
  <Paragraphs>32</Paragraphs>
  <Slides>4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Motív balíka Office</vt:lpstr>
      <vt:lpstr>Postup registrácie chovov s jednou ošípanou na domácu spotrebu</vt:lpstr>
      <vt:lpstr>Prezentácia programu PowerPoint</vt:lpstr>
      <vt:lpstr>Prezentácia programu PowerPoint</vt:lpstr>
      <vt:lpstr>Prezentácia programu PowerPoint</vt:lpstr>
    </vt:vector>
  </TitlesOfParts>
  <Company>SVPS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Stepkova Lucia, Ing.</dc:creator>
  <cp:lastModifiedBy>ŠKVARLOVÁ Katarína</cp:lastModifiedBy>
  <cp:revision>43</cp:revision>
  <cp:lastPrinted>2019-01-24T12:15:24Z</cp:lastPrinted>
  <dcterms:created xsi:type="dcterms:W3CDTF">2019-01-18T12:04:17Z</dcterms:created>
  <dcterms:modified xsi:type="dcterms:W3CDTF">2019-01-24T12:15:45Z</dcterms:modified>
</cp:coreProperties>
</file>